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71" r:id="rId6"/>
    <p:sldId id="260" r:id="rId7"/>
    <p:sldId id="261" r:id="rId8"/>
    <p:sldId id="262" r:id="rId9"/>
    <p:sldId id="272" r:id="rId10"/>
    <p:sldId id="263" r:id="rId11"/>
    <p:sldId id="264" r:id="rId12"/>
    <p:sldId id="268" r:id="rId13"/>
    <p:sldId id="267" r:id="rId14"/>
    <p:sldId id="265" r:id="rId15"/>
    <p:sldId id="266" r:id="rId16"/>
    <p:sldId id="269" r:id="rId17"/>
    <p:sldId id="270" r:id="rId18"/>
    <p:sldId id="273" r:id="rId19"/>
  </p:sldIdLst>
  <p:sldSz cx="14630400" cy="8229600"/>
  <p:notesSz cx="8229600" cy="14630400"/>
  <p:embeddedFontLst>
    <p:embeddedFont>
      <p:font typeface="Noto Sans TC" panose="020B0604020202020204" charset="-128"/>
      <p:regular r:id="rId21"/>
    </p:embeddedFont>
    <p:embeddedFont>
      <p:font typeface="Sora Medium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E313E-D298-D8F5-25F0-5CE64C3E39CC}" v="748" dt="2025-04-21T00:09:49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16D64-FDE8-4890-8800-BF2692298223}" type="datetimeFigureOut"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C9515-A11F-4F9B-8BBC-77D7042F74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7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00641-2D34-2A00-E567-070C1D05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CD127E-D5C2-B7E4-B199-639DA5F82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914C6-E7D7-2F58-C060-8C1E26D0E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EF009-7009-5F38-A318-FA992E69C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6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4426-C36D-D991-B258-C78CF9D54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0BD95-DAD4-2531-9D82-55E2AA0DF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2F354-9941-97A4-AD01-5EB4C63A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2B1F8-3ED2-0F59-374E-10E8661A2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8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056BB-25DC-0814-EB52-72C31D31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9254FB-2E0C-C533-0CCA-42FCB3947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D80C5-638C-192E-F25C-67D76A932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E79D-99FE-5320-A486-0701C1E970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9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FitConnect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FitConnect létrehozásával a személyi edzésre vonatkozó igények és kínálat közötti szakadékot hidalunk át.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Felhasználóbarát platformunk egyszerűsíti az edzőkeresés folyamatát, miközben az edzőknek hatékony bemutatkozási felületet biztosít.</a:t>
            </a:r>
            <a:endParaRPr lang="en-US" sz="17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39327" y="378500"/>
            <a:ext cx="3441025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Kontrollerek</a:t>
            </a:r>
            <a:endParaRPr lang="en-US" sz="2700"/>
          </a:p>
        </p:txBody>
      </p:sp>
      <p:sp>
        <p:nvSpPr>
          <p:cNvPr id="4" name="Text 1"/>
          <p:cNvSpPr/>
          <p:nvPr/>
        </p:nvSpPr>
        <p:spPr>
          <a:xfrm>
            <a:off x="4139327" y="1015008"/>
            <a:ext cx="1000934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alkalmazás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fő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logikai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egységei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amelyek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adatok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feldolgozását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végzik</a:t>
            </a:r>
            <a:endParaRPr lang="en-US" sz="1100">
              <a:latin typeface="Noto Sans TC"/>
              <a:ea typeface="Noto Sans TC"/>
              <a:cs typeface="Calibri"/>
            </a:endParaRPr>
          </a:p>
        </p:txBody>
      </p:sp>
      <p:sp>
        <p:nvSpPr>
          <p:cNvPr id="6" name="Text 2"/>
          <p:cNvSpPr/>
          <p:nvPr/>
        </p:nvSpPr>
        <p:spPr>
          <a:xfrm>
            <a:off x="4954335" y="2985467"/>
            <a:ext cx="2356910" cy="22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Felhasználói</a:t>
            </a:r>
            <a:r>
              <a:rPr lang="en-US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>
              <a:latin typeface="Sora Medium"/>
              <a:cs typeface="Sora Medium"/>
            </a:endParaRPr>
          </a:p>
        </p:txBody>
      </p:sp>
      <p:sp>
        <p:nvSpPr>
          <p:cNvPr id="7" name="Text 3"/>
          <p:cNvSpPr/>
          <p:nvPr/>
        </p:nvSpPr>
        <p:spPr>
          <a:xfrm>
            <a:off x="3754316" y="3307068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regisztrációt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bejelentkezést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felhasználói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profilok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Biztosítja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autentikációt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jogosultságkezelést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100" dirty="0">
              <a:latin typeface="Noto Sans TC"/>
              <a:ea typeface="Noto Sans TC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837664" y="2997994"/>
            <a:ext cx="172045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Edző</a:t>
            </a:r>
            <a:r>
              <a:rPr lang="en-US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 sz="1600" err="1">
              <a:latin typeface="Sora Medium"/>
              <a:cs typeface="Sora Medium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247227" y="3295531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edzői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profilok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lekérdezését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szakterületek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nyelvek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képesítések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hozzáadását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379725" y="4847190"/>
            <a:ext cx="172045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Foglalási</a:t>
            </a:r>
            <a:r>
              <a:rPr lang="en-US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>
              <a:latin typeface="Sora Medium"/>
              <a:ea typeface="Calibri"/>
              <a:cs typeface="Calibri"/>
            </a:endParaRPr>
          </a:p>
        </p:txBody>
      </p:sp>
      <p:sp>
        <p:nvSpPr>
          <p:cNvPr id="13" name="Text 7"/>
          <p:cNvSpPr/>
          <p:nvPr/>
        </p:nvSpPr>
        <p:spPr>
          <a:xfrm>
            <a:off x="3789288" y="5144727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időpontfoglalások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kezelését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biztosítja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beleértve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új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foglalások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törlését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Email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értesítéseket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küld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feleknek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400" dirty="0">
              <a:latin typeface="Noto Sans TC"/>
              <a:ea typeface="Noto Sans TC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654756" y="4917294"/>
            <a:ext cx="182201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Közösségi</a:t>
            </a:r>
            <a:r>
              <a:rPr lang="en-US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 sz="1400" dirty="0" err="1">
              <a:latin typeface="Sora Medium"/>
              <a:cs typeface="Sora Medium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115040" y="5214831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posztok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kommentek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like-ok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kezelését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lehetővé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téve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közösségi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interakciókat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platformon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belül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400">
              <a:latin typeface="Noto Sans TC"/>
              <a:ea typeface="Noto Sans TC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CC43E-C756-0135-C697-CB81A059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65" y="1899737"/>
            <a:ext cx="3669130" cy="41774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98" y="526971"/>
            <a:ext cx="4791551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Reszponzivitás</a:t>
            </a:r>
            <a:endParaRPr lang="en-US" sz="3750"/>
          </a:p>
        </p:txBody>
      </p:sp>
      <p:sp>
        <p:nvSpPr>
          <p:cNvPr id="3" name="Text 1"/>
          <p:cNvSpPr/>
          <p:nvPr/>
        </p:nvSpPr>
        <p:spPr>
          <a:xfrm>
            <a:off x="670798" y="1604843"/>
            <a:ext cx="239577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 Nézet</a:t>
            </a:r>
            <a:endParaRPr lang="en-US" sz="1850"/>
          </a:p>
        </p:txBody>
      </p:sp>
      <p:sp>
        <p:nvSpPr>
          <p:cNvPr id="4" name="Text 2"/>
          <p:cNvSpPr/>
          <p:nvPr/>
        </p:nvSpPr>
        <p:spPr>
          <a:xfrm>
            <a:off x="670798" y="2095857"/>
            <a:ext cx="6410682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alkalmazás teljesen optimalizált a mobil eszközökre, a Tailwind CSS segítségével. A navigáció hamburger menüvé alakul, a kártyák egymás alatt jelennek meg, és a betűméretek is alkalmazkodnak a kisebb képernyőhöz.</a:t>
            </a:r>
            <a:endParaRPr lang="en-US" sz="1500"/>
          </a:p>
        </p:txBody>
      </p:sp>
      <p:sp>
        <p:nvSpPr>
          <p:cNvPr id="6" name="Text 3"/>
          <p:cNvSpPr/>
          <p:nvPr/>
        </p:nvSpPr>
        <p:spPr>
          <a:xfrm>
            <a:off x="7556540" y="1604843"/>
            <a:ext cx="239577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Asztali Nézet</a:t>
            </a:r>
            <a:endParaRPr lang="en-US" sz="1850"/>
          </a:p>
        </p:txBody>
      </p:sp>
      <p:sp>
        <p:nvSpPr>
          <p:cNvPr id="7" name="Text 4"/>
          <p:cNvSpPr/>
          <p:nvPr/>
        </p:nvSpPr>
        <p:spPr>
          <a:xfrm>
            <a:off x="7556540" y="2095857"/>
            <a:ext cx="6410682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Nagyobb képernyőkön az alkalmazás kihasználja a rendelkezésre álló teret, több információt jelenít meg egyszerre. A navigáció vízszintesen jelenik meg, a kártyák pedig rácsban rendeződnek el a jobb áttekinthetőség érdekében.</a:t>
            </a: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1F27F-5784-A279-BFA9-1D04BFF3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126" y="3752771"/>
            <a:ext cx="7724274" cy="3888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BB9DC-632F-6508-1512-CC7730430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62" y="3478128"/>
            <a:ext cx="2062414" cy="42692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4373" y="647938"/>
            <a:ext cx="7036594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Fejlesztési Feladatok</a:t>
            </a:r>
            <a:endParaRPr lang="en-US" sz="35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AF31DE-A749-F3B5-03F4-9D089B1D652F}"/>
              </a:ext>
            </a:extLst>
          </p:cNvPr>
          <p:cNvGrpSpPr/>
          <p:nvPr/>
        </p:nvGrpSpPr>
        <p:grpSpPr>
          <a:xfrm>
            <a:off x="1392205" y="2548608"/>
            <a:ext cx="12680011" cy="3139271"/>
            <a:chOff x="694373" y="1489829"/>
            <a:chExt cx="11164033" cy="2778323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373" y="1489829"/>
              <a:ext cx="455176" cy="455176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694373" y="2127052"/>
              <a:ext cx="2275880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UI/UX Tervezés</a:t>
              </a:r>
              <a:endParaRPr lang="en-US" sz="1750"/>
            </a:p>
          </p:txBody>
        </p:sp>
        <p:sp>
          <p:nvSpPr>
            <p:cNvPr id="6" name="Text 2"/>
            <p:cNvSpPr/>
            <p:nvPr/>
          </p:nvSpPr>
          <p:spPr>
            <a:xfrm>
              <a:off x="694373" y="2520791"/>
              <a:ext cx="2441138" cy="14561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Pribelszki Dávid felelt a felhasználói felület tervezéséért, a Tailwind CSS és Shadcn/ui komponensek alkalmazásával.</a:t>
              </a:r>
              <a:endParaRPr lang="en-US" sz="140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521" y="1489829"/>
              <a:ext cx="455176" cy="455176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3408521" y="2127052"/>
              <a:ext cx="2395061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React Komponensek</a:t>
              </a:r>
              <a:endParaRPr lang="en-US" sz="1750"/>
            </a:p>
          </p:txBody>
        </p:sp>
        <p:sp>
          <p:nvSpPr>
            <p:cNvPr id="9" name="Text 4"/>
            <p:cNvSpPr/>
            <p:nvPr/>
          </p:nvSpPr>
          <p:spPr>
            <a:xfrm>
              <a:off x="3408521" y="2520791"/>
              <a:ext cx="2441138" cy="17473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Az újrafelhasználható komponensek fejlesztése, a state kezelés és a komponens életciklus implementálása Dávid feladata volt.</a:t>
              </a:r>
              <a:endParaRPr lang="en-US" sz="140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2670" y="1489829"/>
              <a:ext cx="455176" cy="455176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6122670" y="2127052"/>
              <a:ext cx="2275880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Reszponzivitás</a:t>
              </a:r>
              <a:endParaRPr lang="en-US" sz="1750"/>
            </a:p>
          </p:txBody>
        </p:sp>
        <p:sp>
          <p:nvSpPr>
            <p:cNvPr id="12" name="Text 6"/>
            <p:cNvSpPr/>
            <p:nvPr/>
          </p:nvSpPr>
          <p:spPr>
            <a:xfrm>
              <a:off x="6122670" y="2520791"/>
              <a:ext cx="2441258" cy="14561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140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 </a:t>
              </a:r>
              <a:r>
                <a:rPr lang="en-US" sz="140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különböző</a:t>
              </a:r>
              <a:r>
                <a:rPr lang="en-US" sz="140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képernyőméretekhez</a:t>
              </a:r>
              <a:r>
                <a:rPr lang="en-US" sz="140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való</a:t>
              </a:r>
              <a:r>
                <a:rPr lang="en-US" sz="140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alkalmazkodás</a:t>
              </a:r>
              <a:r>
                <a:rPr lang="en-US" sz="140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biztosítása</a:t>
              </a:r>
              <a:r>
                <a:rPr lang="en-US" sz="140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, </a:t>
              </a:r>
              <a:r>
                <a:rPr lang="en-US" sz="140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közös</a:t>
              </a:r>
              <a:r>
                <a:rPr lang="en-US" sz="140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munka</a:t>
              </a:r>
              <a:r>
                <a:rPr lang="en-US" sz="140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volt, </a:t>
              </a:r>
              <a:r>
                <a:rPr lang="en-US" sz="140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ami</a:t>
              </a:r>
              <a:r>
                <a:rPr lang="en-US" sz="140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modulonként</a:t>
              </a:r>
              <a:r>
                <a:rPr lang="en-US" sz="140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dirty="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eltérő</a:t>
              </a:r>
              <a:r>
                <a:rPr lang="en-US" sz="1400" dirty="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volt.</a:t>
              </a:r>
              <a:endParaRPr lang="en-US" sz="1400" dirty="0">
                <a:solidFill>
                  <a:srgbClr val="E0D6DE"/>
                </a:solidFill>
                <a:latin typeface="Noto Sans TC"/>
                <a:ea typeface="Noto Sans TC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AC5CB36-D8D7-C66F-0649-434811F4E950}"/>
                </a:ext>
              </a:extLst>
            </p:cNvPr>
            <p:cNvGrpSpPr/>
            <p:nvPr/>
          </p:nvGrpSpPr>
          <p:grpSpPr>
            <a:xfrm>
              <a:off x="9417268" y="1493576"/>
              <a:ext cx="2441138" cy="2195870"/>
              <a:chOff x="694373" y="4814292"/>
              <a:chExt cx="2441138" cy="2195870"/>
            </a:xfrm>
          </p:grpSpPr>
          <p:pic>
            <p:nvPicPr>
              <p:cNvPr id="13" name="Image 4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373" y="4814292"/>
                <a:ext cx="455176" cy="455176"/>
              </a:xfrm>
              <a:prstGeom prst="rect">
                <a:avLst/>
              </a:prstGeom>
            </p:spPr>
          </p:pic>
          <p:sp>
            <p:nvSpPr>
              <p:cNvPr id="14" name="Text 7"/>
              <p:cNvSpPr/>
              <p:nvPr/>
            </p:nvSpPr>
            <p:spPr>
              <a:xfrm>
                <a:off x="694373" y="5451515"/>
                <a:ext cx="2275880" cy="28455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00"/>
                  </a:lnSpc>
                </a:pPr>
                <a:r>
                  <a:rPr lang="en-US" sz="1750" dirty="0" err="1">
                    <a:solidFill>
                      <a:srgbClr val="E0D6DE"/>
                    </a:solidFill>
                    <a:latin typeface="Sora Medium"/>
                    <a:cs typeface="Sora Medium"/>
                  </a:rPr>
                  <a:t>Modulok</a:t>
                </a:r>
              </a:p>
            </p:txBody>
          </p:sp>
          <p:sp>
            <p:nvSpPr>
              <p:cNvPr id="15" name="Text 8"/>
              <p:cNvSpPr/>
              <p:nvPr/>
            </p:nvSpPr>
            <p:spPr>
              <a:xfrm>
                <a:off x="694373" y="5845254"/>
                <a:ext cx="2441138" cy="11649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250"/>
                  </a:lnSpc>
                </a:pPr>
                <a:r>
                  <a:rPr lang="en-US" sz="1400" dirty="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A </a:t>
                </a:r>
                <a:r>
                  <a:rPr lang="en-US" sz="1400" dirty="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különböbő</a:t>
                </a:r>
                <a:r>
                  <a:rPr lang="en-US" sz="1400" dirty="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dirty="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modulok</a:t>
                </a:r>
                <a:r>
                  <a:rPr lang="en-US" sz="1400" dirty="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dirty="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fejlesztése</a:t>
                </a:r>
                <a:r>
                  <a:rPr lang="en-US" sz="1400" dirty="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dirty="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szintén</a:t>
                </a:r>
                <a:r>
                  <a:rPr lang="en-US" sz="1400" dirty="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dirty="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közös</a:t>
                </a:r>
                <a:r>
                  <a:rPr lang="en-US" sz="1400" dirty="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dirty="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munka</a:t>
                </a:r>
                <a:r>
                  <a:rPr lang="en-US" sz="1400" dirty="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volt.</a:t>
                </a:r>
                <a:endParaRPr lang="en-US" sz="1400" dirty="0">
                  <a:solidFill>
                    <a:srgbClr val="E0D6DE"/>
                  </a:solidFill>
                  <a:latin typeface="Noto Sans TC"/>
                  <a:ea typeface="Noto Sans TC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1288" y="485418"/>
            <a:ext cx="5753695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Fejlesztési Feladatok</a:t>
            </a:r>
            <a:endParaRPr lang="en-US" sz="2950"/>
          </a:p>
        </p:txBody>
      </p:sp>
      <p:sp>
        <p:nvSpPr>
          <p:cNvPr id="5" name="Text 2"/>
          <p:cNvSpPr/>
          <p:nvPr/>
        </p:nvSpPr>
        <p:spPr>
          <a:xfrm>
            <a:off x="6287195" y="1649460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tervezés</a:t>
            </a:r>
            <a:endParaRPr lang="en-US" sz="1450"/>
          </a:p>
        </p:txBody>
      </p:sp>
      <p:sp>
        <p:nvSpPr>
          <p:cNvPr id="6" name="Text 3"/>
          <p:cNvSpPr/>
          <p:nvPr/>
        </p:nvSpPr>
        <p:spPr>
          <a:xfrm>
            <a:off x="3191213" y="1976644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150" dirty="0">
                <a:solidFill>
                  <a:srgbClr val="E0D6DE"/>
                </a:solidFill>
                <a:latin typeface="Noto Sans TC"/>
                <a:ea typeface="Noto Sans TC"/>
              </a:rPr>
              <a:t>Az </a:t>
            </a:r>
            <a:r>
              <a:rPr lang="en-US" sz="1150" dirty="0" err="1">
                <a:solidFill>
                  <a:srgbClr val="E0D6DE"/>
                </a:solidFill>
                <a:latin typeface="Noto Sans TC"/>
                <a:ea typeface="Noto Sans TC"/>
              </a:rPr>
              <a:t>adatbázis</a:t>
            </a:r>
            <a:r>
              <a:rPr lang="en-US" sz="1150" dirty="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dirty="0" err="1">
                <a:solidFill>
                  <a:srgbClr val="E0D6DE"/>
                </a:solidFill>
                <a:latin typeface="Noto Sans TC"/>
                <a:ea typeface="Noto Sans TC"/>
              </a:rPr>
              <a:t>struktúrájának</a:t>
            </a:r>
            <a:r>
              <a:rPr lang="en-US" sz="1150" dirty="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dirty="0" err="1">
                <a:solidFill>
                  <a:srgbClr val="E0D6DE"/>
                </a:solidFill>
                <a:latin typeface="Noto Sans TC"/>
                <a:ea typeface="Noto Sans TC"/>
              </a:rPr>
              <a:t>tervezését</a:t>
            </a:r>
            <a:r>
              <a:rPr lang="en-US" sz="1150" dirty="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dirty="0" err="1">
                <a:solidFill>
                  <a:srgbClr val="E0D6DE"/>
                </a:solidFill>
                <a:latin typeface="Noto Sans TC"/>
                <a:ea typeface="Noto Sans TC"/>
              </a:rPr>
              <a:t>modulonként</a:t>
            </a:r>
            <a:r>
              <a:rPr lang="en-US" sz="1150" dirty="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dirty="0" err="1">
                <a:solidFill>
                  <a:srgbClr val="E0D6DE"/>
                </a:solidFill>
                <a:latin typeface="Noto Sans TC"/>
                <a:ea typeface="Noto Sans TC"/>
              </a:rPr>
              <a:t>elosztottuk</a:t>
            </a:r>
          </a:p>
        </p:txBody>
      </p:sp>
      <p:sp>
        <p:nvSpPr>
          <p:cNvPr id="7" name="Text 4"/>
          <p:cNvSpPr/>
          <p:nvPr/>
        </p:nvSpPr>
        <p:spPr>
          <a:xfrm>
            <a:off x="3191213" y="2748407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3900"/>
          </a:p>
        </p:txBody>
      </p:sp>
      <p:sp>
        <p:nvSpPr>
          <p:cNvPr id="8" name="Text 5"/>
          <p:cNvSpPr/>
          <p:nvPr/>
        </p:nvSpPr>
        <p:spPr>
          <a:xfrm>
            <a:off x="4662932" y="3388821"/>
            <a:ext cx="4647491" cy="248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Supabase</a:t>
            </a:r>
            <a:r>
              <a:rPr lang="en-US" sz="1600" dirty="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integráció</a:t>
            </a:r>
            <a:r>
              <a:rPr lang="en-US" sz="1600" dirty="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és</a:t>
            </a:r>
            <a:r>
              <a:rPr lang="en-US" sz="1600" dirty="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adatbázis</a:t>
            </a:r>
            <a:r>
              <a:rPr lang="en-US" sz="1600" dirty="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műveletek</a:t>
            </a:r>
            <a:endParaRPr lang="en-US" sz="16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9" name="Text 6"/>
          <p:cNvSpPr/>
          <p:nvPr/>
        </p:nvSpPr>
        <p:spPr>
          <a:xfrm>
            <a:off x="3191213" y="3812256"/>
            <a:ext cx="735041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Ez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magában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foglalja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a CRUD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műveletek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implementálását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lekérdezések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optimalizálását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és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a Row Level Security</a:t>
            </a:r>
            <a:endParaRPr lang="en-US" sz="1400" dirty="0">
              <a:solidFill>
                <a:srgbClr val="CCCCCC"/>
              </a:solidFill>
              <a:latin typeface="Calibri"/>
              <a:ea typeface="Calibri"/>
              <a:cs typeface="+mn-lt"/>
            </a:endParaRPr>
          </a:p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 (RLS)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szabályok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beállítását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a 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megfelelő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adathozzáférés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biztosításához</a:t>
            </a:r>
            <a:r>
              <a:rPr lang="en-US" sz="1400" dirty="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ez</a:t>
            </a:r>
            <a:r>
              <a:rPr lang="en-US" sz="1400" dirty="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Dávid </a:t>
            </a:r>
            <a:r>
              <a:rPr lang="en-US" sz="1400" err="1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feladata</a:t>
            </a:r>
            <a:r>
              <a:rPr lang="en-US" sz="1400" dirty="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volt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</a:t>
            </a:r>
            <a:endParaRPr lang="en-US" sz="1400">
              <a:latin typeface="Noto Sans TC"/>
              <a:ea typeface="Noto Sans TC"/>
              <a:cs typeface="Calibri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191213" y="4535893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3900"/>
          </a:p>
        </p:txBody>
      </p:sp>
      <p:sp>
        <p:nvSpPr>
          <p:cNvPr id="11" name="Text 8"/>
          <p:cNvSpPr/>
          <p:nvPr/>
        </p:nvSpPr>
        <p:spPr>
          <a:xfrm>
            <a:off x="6287195" y="5224431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Autentikáció</a:t>
            </a:r>
            <a:endParaRPr lang="en-US" sz="1450"/>
          </a:p>
        </p:txBody>
      </p:sp>
      <p:sp>
        <p:nvSpPr>
          <p:cNvPr id="12" name="Text 9"/>
          <p:cNvSpPr/>
          <p:nvPr/>
        </p:nvSpPr>
        <p:spPr>
          <a:xfrm>
            <a:off x="3191213" y="5551615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A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felhasználói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regisztráció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bejelentkezés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jelszó-visszaállítás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és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jogosultságkezelés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implementálása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. </a:t>
            </a:r>
            <a:endParaRPr lang="en-US" sz="1400">
              <a:solidFill>
                <a:srgbClr val="000000"/>
              </a:solidFill>
              <a:latin typeface="Noto Sans TC"/>
              <a:ea typeface="Noto Sans TC"/>
              <a:cs typeface="+mn-lt"/>
            </a:endParaRPr>
          </a:p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A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Supabase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auth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szolgáltatásának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konfigurálása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felhasználói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szerepkörök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(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edző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kliens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)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kezelése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endParaRPr lang="en-US" sz="1400">
              <a:solidFill>
                <a:srgbClr val="000000"/>
              </a:solidFill>
              <a:latin typeface="Noto Sans TC"/>
              <a:ea typeface="Noto Sans TC"/>
              <a:cs typeface="+mn-lt"/>
            </a:endParaRPr>
          </a:p>
          <a:p>
            <a:pPr algn="ctr">
              <a:lnSpc>
                <a:spcPts val="1900"/>
              </a:lnSpc>
            </a:pP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és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a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hozzáférési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szabályok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beállítása</a:t>
            </a:r>
            <a:r>
              <a:rPr lang="en-US" sz="1400" dirty="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Dávid </a:t>
            </a:r>
            <a:r>
              <a:rPr lang="en-US" sz="1400" dirty="0" err="1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feladata</a:t>
            </a:r>
            <a:r>
              <a:rPr lang="en-US" sz="1400" dirty="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volt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</a:t>
            </a:r>
            <a:endParaRPr lang="en-US" sz="140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227308" y="6515883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3900"/>
          </a:p>
        </p:txBody>
      </p:sp>
      <p:sp>
        <p:nvSpPr>
          <p:cNvPr id="14" name="Text 11"/>
          <p:cNvSpPr/>
          <p:nvPr/>
        </p:nvSpPr>
        <p:spPr>
          <a:xfrm>
            <a:off x="6323290" y="7204421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Adatvalidáció</a:t>
            </a:r>
            <a:endParaRPr lang="en-US" sz="1450"/>
          </a:p>
        </p:txBody>
      </p:sp>
      <p:sp>
        <p:nvSpPr>
          <p:cNvPr id="15" name="Text 12"/>
          <p:cNvSpPr/>
          <p:nvPr/>
        </p:nvSpPr>
        <p:spPr>
          <a:xfrm>
            <a:off x="3227308" y="7531605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Bemeneti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adatok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ellenőrzése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típuskonverziók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kezelése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hibaüzenetek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megfelelő</a:t>
            </a:r>
            <a:r>
              <a:rPr lang="en-US" sz="1400" dirty="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rgbClr val="CCCCCC"/>
                </a:solidFill>
                <a:ea typeface="+mn-lt"/>
                <a:cs typeface="+mn-lt"/>
              </a:rPr>
              <a:t>formázása</a:t>
            </a:r>
            <a:r>
              <a:rPr lang="en-US" sz="1400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 Chen </a:t>
            </a:r>
            <a:r>
              <a:rPr lang="en-US" sz="1400" dirty="0" err="1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felelőssége</a:t>
            </a:r>
            <a:r>
              <a:rPr lang="en-US" sz="1400" dirty="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 volt.</a:t>
            </a:r>
          </a:p>
          <a:p>
            <a:pPr algn="ctr">
              <a:lnSpc>
                <a:spcPts val="1900"/>
              </a:lnSpc>
            </a:pPr>
            <a:endParaRPr lang="en-US" sz="1400" dirty="0">
              <a:solidFill>
                <a:srgbClr val="CCCCCC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3ACA3B76-7CB0-0E1C-3884-A9F04A1E8A73}"/>
              </a:ext>
            </a:extLst>
          </p:cNvPr>
          <p:cNvSpPr/>
          <p:nvPr/>
        </p:nvSpPr>
        <p:spPr>
          <a:xfrm>
            <a:off x="3189688" y="1047622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/>
                <a:ea typeface="Calibri"/>
                <a:cs typeface="Sora Medium"/>
              </a:rPr>
              <a:t>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7700" y="718423"/>
            <a:ext cx="5901333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 err="1">
                <a:solidFill>
                  <a:srgbClr val="97B8FF"/>
                </a:solidFill>
                <a:latin typeface="Sora Medium"/>
                <a:cs typeface="Sora Medium"/>
              </a:rPr>
              <a:t>Tesztelés</a:t>
            </a:r>
          </a:p>
        </p:txBody>
      </p:sp>
      <p:sp>
        <p:nvSpPr>
          <p:cNvPr id="4" name="Shape 1"/>
          <p:cNvSpPr/>
          <p:nvPr/>
        </p:nvSpPr>
        <p:spPr>
          <a:xfrm>
            <a:off x="647700" y="1586276"/>
            <a:ext cx="7848600" cy="5936933"/>
          </a:xfrm>
          <a:prstGeom prst="roundRect">
            <a:avLst>
              <a:gd name="adj" fmla="val 4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5320" y="1593896"/>
            <a:ext cx="7832527" cy="5331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41177" y="1712483"/>
            <a:ext cx="223670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Teszteset</a:t>
            </a:r>
            <a:endParaRPr lang="en-US" sz="1450"/>
          </a:p>
        </p:txBody>
      </p:sp>
      <p:sp>
        <p:nvSpPr>
          <p:cNvPr id="7" name="Text 4"/>
          <p:cNvSpPr/>
          <p:nvPr/>
        </p:nvSpPr>
        <p:spPr>
          <a:xfrm>
            <a:off x="3455551" y="1712483"/>
            <a:ext cx="223289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Eredmény</a:t>
            </a:r>
            <a:endParaRPr lang="en-US" sz="1450"/>
          </a:p>
        </p:txBody>
      </p:sp>
      <p:sp>
        <p:nvSpPr>
          <p:cNvPr id="8" name="Text 5"/>
          <p:cNvSpPr/>
          <p:nvPr/>
        </p:nvSpPr>
        <p:spPr>
          <a:xfrm>
            <a:off x="6066115" y="1712483"/>
            <a:ext cx="223670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Megoldás</a:t>
            </a:r>
            <a:endParaRPr lang="en-US" sz="1450"/>
          </a:p>
        </p:txBody>
      </p:sp>
      <p:sp>
        <p:nvSpPr>
          <p:cNvPr id="9" name="Shape 6"/>
          <p:cNvSpPr/>
          <p:nvPr/>
        </p:nvSpPr>
        <p:spPr>
          <a:xfrm>
            <a:off x="655320" y="2127058"/>
            <a:ext cx="7832527" cy="17171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41177" y="2245645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Edzők</a:t>
            </a:r>
            <a:r>
              <a:rPr lang="en-US" sz="1450" dirty="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1450" dirty="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regisztrációja</a:t>
            </a:r>
            <a:r>
              <a:rPr lang="en-US" sz="1450" dirty="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1450" dirty="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és</a:t>
            </a:r>
            <a:r>
              <a:rPr lang="en-US" sz="1450" dirty="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1450" dirty="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adatmegjelenítése</a:t>
            </a:r>
            <a:endParaRPr lang="en-US" sz="1450" dirty="0" err="1">
              <a:solidFill>
                <a:srgbClr val="E0D6DE"/>
              </a:solidFill>
              <a:latin typeface="Noto Sans TC"/>
              <a:ea typeface="Calibri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55551" y="2245645"/>
            <a:ext cx="2232898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RLS szabályok korlátozták az adatok megjelenítését</a:t>
            </a:r>
            <a:endParaRPr lang="en-US" sz="1450"/>
          </a:p>
        </p:txBody>
      </p:sp>
      <p:sp>
        <p:nvSpPr>
          <p:cNvPr id="12" name="Text 9"/>
          <p:cNvSpPr/>
          <p:nvPr/>
        </p:nvSpPr>
        <p:spPr>
          <a:xfrm>
            <a:off x="6066115" y="2245645"/>
            <a:ext cx="2236708" cy="1479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RLS beállítások módosítása, hogy az autentikált felhasználók számára olvashatók legyenek az adatok</a:t>
            </a:r>
            <a:endParaRPr lang="en-US" sz="1450"/>
          </a:p>
        </p:txBody>
      </p:sp>
      <p:sp>
        <p:nvSpPr>
          <p:cNvPr id="13" name="Shape 10"/>
          <p:cNvSpPr/>
          <p:nvPr/>
        </p:nvSpPr>
        <p:spPr>
          <a:xfrm>
            <a:off x="655320" y="3844178"/>
            <a:ext cx="7832527" cy="11251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41177" y="3962764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Időpontfoglalási rendszer működése</a:t>
            </a:r>
            <a:endParaRPr lang="en-US" sz="1450"/>
          </a:p>
        </p:txBody>
      </p:sp>
      <p:sp>
        <p:nvSpPr>
          <p:cNvPr id="15" name="Text 12"/>
          <p:cNvSpPr/>
          <p:nvPr/>
        </p:nvSpPr>
        <p:spPr>
          <a:xfrm>
            <a:off x="3455551" y="3962764"/>
            <a:ext cx="223289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 dirty="0">
                <a:solidFill>
                  <a:srgbClr val="E0D6DE"/>
                </a:solidFill>
                <a:latin typeface="Noto Sans TC"/>
                <a:ea typeface="Noto Sans TC"/>
              </a:rPr>
              <a:t>Az email </a:t>
            </a:r>
            <a:r>
              <a:rPr lang="en-US" sz="1450" dirty="0" err="1">
                <a:solidFill>
                  <a:srgbClr val="E0D6DE"/>
                </a:solidFill>
                <a:latin typeface="Noto Sans TC"/>
                <a:ea typeface="Noto Sans TC"/>
              </a:rPr>
              <a:t>értesítés</a:t>
            </a:r>
            <a:r>
              <a:rPr lang="en-US" sz="1450" dirty="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450" dirty="0" err="1">
                <a:solidFill>
                  <a:srgbClr val="E0D6DE"/>
                </a:solidFill>
                <a:latin typeface="Noto Sans TC"/>
                <a:ea typeface="Noto Sans TC"/>
              </a:rPr>
              <a:t>nem</a:t>
            </a:r>
            <a:r>
              <a:rPr lang="en-US" sz="1450" dirty="0">
                <a:solidFill>
                  <a:srgbClr val="E0D6DE"/>
                </a:solidFill>
                <a:latin typeface="Noto Sans TC"/>
                <a:ea typeface="Noto Sans TC"/>
              </a:rPr>
              <a:t> indult </a:t>
            </a:r>
            <a:r>
              <a:rPr lang="en-US" sz="1450" dirty="0" err="1">
                <a:solidFill>
                  <a:srgbClr val="E0D6DE"/>
                </a:solidFill>
                <a:latin typeface="Noto Sans TC"/>
                <a:ea typeface="Noto Sans TC"/>
              </a:rPr>
              <a:t>el</a:t>
            </a:r>
            <a:r>
              <a:rPr lang="en-US" sz="1450" dirty="0">
                <a:solidFill>
                  <a:srgbClr val="E0D6DE"/>
                </a:solidFill>
                <a:latin typeface="Noto Sans TC"/>
                <a:ea typeface="Noto Sans TC"/>
              </a:rPr>
              <a:t> a </a:t>
            </a:r>
            <a:r>
              <a:rPr lang="en-US" sz="1450" dirty="0" err="1">
                <a:solidFill>
                  <a:srgbClr val="E0D6DE"/>
                </a:solidFill>
                <a:latin typeface="Noto Sans TC"/>
                <a:ea typeface="Noto Sans TC"/>
              </a:rPr>
              <a:t>foglalás</a:t>
            </a:r>
            <a:r>
              <a:rPr lang="en-US" sz="1450" dirty="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450" dirty="0" err="1">
                <a:solidFill>
                  <a:srgbClr val="E0D6DE"/>
                </a:solidFill>
                <a:latin typeface="Noto Sans TC"/>
                <a:ea typeface="Noto Sans TC"/>
              </a:rPr>
              <a:t>után</a:t>
            </a:r>
            <a:endParaRPr lang="en-US" sz="1450" dirty="0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66115" y="3962764"/>
            <a:ext cx="2236708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email szolgáltatás konfigurációjának javítása</a:t>
            </a:r>
            <a:endParaRPr lang="en-US" sz="1450"/>
          </a:p>
        </p:txBody>
      </p:sp>
      <p:sp>
        <p:nvSpPr>
          <p:cNvPr id="17" name="Shape 14"/>
          <p:cNvSpPr/>
          <p:nvPr/>
        </p:nvSpPr>
        <p:spPr>
          <a:xfrm>
            <a:off x="655320" y="4969318"/>
            <a:ext cx="7832527" cy="14211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41177" y="5087905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Közösségi oldalon megjelenő bejegyzések</a:t>
            </a:r>
            <a:endParaRPr lang="en-US" sz="1450"/>
          </a:p>
        </p:txBody>
      </p:sp>
      <p:sp>
        <p:nvSpPr>
          <p:cNvPr id="19" name="Text 16"/>
          <p:cNvSpPr/>
          <p:nvPr/>
        </p:nvSpPr>
        <p:spPr>
          <a:xfrm>
            <a:off x="3455551" y="5087905"/>
            <a:ext cx="223289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bejegyzések nem jelentek meg az oldalon</a:t>
            </a:r>
            <a:endParaRPr lang="en-US" sz="1450"/>
          </a:p>
        </p:txBody>
      </p:sp>
      <p:sp>
        <p:nvSpPr>
          <p:cNvPr id="20" name="Text 17"/>
          <p:cNvSpPr/>
          <p:nvPr/>
        </p:nvSpPr>
        <p:spPr>
          <a:xfrm>
            <a:off x="6066115" y="5087905"/>
            <a:ext cx="2236708" cy="118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lekérdezés frissítése, hogy helyesen csatlakozzon a profilok táblához</a:t>
            </a:r>
            <a:endParaRPr lang="en-US" sz="1450"/>
          </a:p>
        </p:txBody>
      </p:sp>
      <p:sp>
        <p:nvSpPr>
          <p:cNvPr id="21" name="Shape 18"/>
          <p:cNvSpPr/>
          <p:nvPr/>
        </p:nvSpPr>
        <p:spPr>
          <a:xfrm>
            <a:off x="655320" y="6390448"/>
            <a:ext cx="7832527" cy="11251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841177" y="6509034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Edzők profiljának módosítása</a:t>
            </a:r>
            <a:endParaRPr lang="en-US" sz="1450"/>
          </a:p>
        </p:txBody>
      </p:sp>
      <p:sp>
        <p:nvSpPr>
          <p:cNvPr id="23" name="Text 20"/>
          <p:cNvSpPr/>
          <p:nvPr/>
        </p:nvSpPr>
        <p:spPr>
          <a:xfrm>
            <a:off x="3455551" y="6509034"/>
            <a:ext cx="223289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tanúsítványok nem kerültek mentésre</a:t>
            </a:r>
            <a:endParaRPr lang="en-US" sz="1450"/>
          </a:p>
        </p:txBody>
      </p:sp>
      <p:sp>
        <p:nvSpPr>
          <p:cNvPr id="24" name="Text 21"/>
          <p:cNvSpPr/>
          <p:nvPr/>
        </p:nvSpPr>
        <p:spPr>
          <a:xfrm>
            <a:off x="6066115" y="6509034"/>
            <a:ext cx="2236708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tanúsítványok mentési logikájának implementálása</a:t>
            </a:r>
            <a:endParaRPr lang="en-US" sz="14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18" y="561023"/>
            <a:ext cx="6451878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Csapatmunka Összegzés</a:t>
            </a:r>
            <a:endParaRPr lang="en-US" sz="40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62" y="1606629"/>
            <a:ext cx="1633776" cy="11755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079" y="2160746"/>
            <a:ext cx="286822" cy="3586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35391" y="1810583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Közös siker</a:t>
            </a:r>
            <a:endParaRPr lang="en-US" sz="2000"/>
          </a:p>
        </p:txBody>
      </p:sp>
      <p:sp>
        <p:nvSpPr>
          <p:cNvPr id="6" name="Text 2"/>
          <p:cNvSpPr/>
          <p:nvPr/>
        </p:nvSpPr>
        <p:spPr>
          <a:xfrm>
            <a:off x="5035391" y="2251710"/>
            <a:ext cx="385536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Modern, hasznos alkalmazás létrehozása</a:t>
            </a:r>
            <a:endParaRPr lang="en-US" sz="1600"/>
          </a:p>
        </p:txBody>
      </p:sp>
      <p:sp>
        <p:nvSpPr>
          <p:cNvPr id="7" name="Shape 3"/>
          <p:cNvSpPr/>
          <p:nvPr/>
        </p:nvSpPr>
        <p:spPr>
          <a:xfrm>
            <a:off x="4882396" y="2798088"/>
            <a:ext cx="8983028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774" y="2833092"/>
            <a:ext cx="3267551" cy="117550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079" y="3241477"/>
            <a:ext cx="286822" cy="35861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52279" y="3037046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Kommunikáció</a:t>
            </a:r>
            <a:endParaRPr lang="en-US" sz="2000"/>
          </a:p>
        </p:txBody>
      </p:sp>
      <p:sp>
        <p:nvSpPr>
          <p:cNvPr id="11" name="Text 5"/>
          <p:cNvSpPr/>
          <p:nvPr/>
        </p:nvSpPr>
        <p:spPr>
          <a:xfrm>
            <a:off x="5852279" y="3478173"/>
            <a:ext cx="468915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Rövid, célzott egyeztetések a hatékony munkához</a:t>
            </a:r>
            <a:endParaRPr lang="en-US" sz="1600"/>
          </a:p>
        </p:txBody>
      </p:sp>
      <p:sp>
        <p:nvSpPr>
          <p:cNvPr id="12" name="Shape 6"/>
          <p:cNvSpPr/>
          <p:nvPr/>
        </p:nvSpPr>
        <p:spPr>
          <a:xfrm>
            <a:off x="5699284" y="4024551"/>
            <a:ext cx="8166140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886" y="4059555"/>
            <a:ext cx="4901327" cy="117550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1079" y="4467939"/>
            <a:ext cx="286822" cy="35861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69167" y="4263509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Eszközök</a:t>
            </a:r>
            <a:endParaRPr lang="en-US" sz="2000"/>
          </a:p>
        </p:txBody>
      </p:sp>
      <p:sp>
        <p:nvSpPr>
          <p:cNvPr id="16" name="Text 8"/>
          <p:cNvSpPr/>
          <p:nvPr/>
        </p:nvSpPr>
        <p:spPr>
          <a:xfrm>
            <a:off x="6669167" y="4704636"/>
            <a:ext cx="3983117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GitHub, Trello, VS Code a közös munkához</a:t>
            </a:r>
            <a:endParaRPr lang="en-US" sz="1600"/>
          </a:p>
        </p:txBody>
      </p:sp>
      <p:sp>
        <p:nvSpPr>
          <p:cNvPr id="17" name="Shape 9"/>
          <p:cNvSpPr/>
          <p:nvPr/>
        </p:nvSpPr>
        <p:spPr>
          <a:xfrm>
            <a:off x="6516172" y="5251013"/>
            <a:ext cx="7349252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998" y="5286018"/>
            <a:ext cx="6535103" cy="1175504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1079" y="5694402"/>
            <a:ext cx="286822" cy="35861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6055" y="5489972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Csapattagok</a:t>
            </a:r>
            <a:endParaRPr lang="en-US" sz="2000"/>
          </a:p>
        </p:txBody>
      </p:sp>
      <p:sp>
        <p:nvSpPr>
          <p:cNvPr id="21" name="Text 11"/>
          <p:cNvSpPr/>
          <p:nvPr/>
        </p:nvSpPr>
        <p:spPr>
          <a:xfrm>
            <a:off x="7486055" y="5931098"/>
            <a:ext cx="3089196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Pribelszki Dávid és Chen Wen Jie</a:t>
            </a:r>
            <a:endParaRPr lang="en-US" sz="1600"/>
          </a:p>
        </p:txBody>
      </p:sp>
      <p:sp>
        <p:nvSpPr>
          <p:cNvPr id="22" name="Text 12"/>
          <p:cNvSpPr/>
          <p:nvPr/>
        </p:nvSpPr>
        <p:spPr>
          <a:xfrm>
            <a:off x="714018" y="6690955"/>
            <a:ext cx="13202364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projekt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során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igazi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csapatként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dolgoztunk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együtt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mindketten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beleadva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szívünket-lelkünket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munkába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A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közös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munkánk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tele volt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lendülettel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bár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néha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kihívást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jelentett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összes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feladat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összehangolása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A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nehézségek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ellenére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sikerült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olyan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alkalmazást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létrehoznunk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amire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büszkék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vagyunk</a:t>
            </a:r>
            <a:r>
              <a:rPr lang="en-US" sz="16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600" dirty="0">
              <a:latin typeface="Noto Sans TC"/>
              <a:ea typeface="Noto Sans T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2233" y="847487"/>
            <a:ext cx="5159097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Publikálás</a:t>
            </a:r>
            <a:endParaRPr lang="en-US" sz="4050"/>
          </a:p>
        </p:txBody>
      </p:sp>
      <p:sp>
        <p:nvSpPr>
          <p:cNvPr id="4" name="Shape 1"/>
          <p:cNvSpPr/>
          <p:nvPr/>
        </p:nvSpPr>
        <p:spPr>
          <a:xfrm>
            <a:off x="722233" y="1801773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186339" y="1801773"/>
            <a:ext cx="257948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Kód Előkészítése</a:t>
            </a:r>
            <a:endParaRPr lang="en-US" sz="2000"/>
          </a:p>
        </p:txBody>
      </p:sp>
      <p:sp>
        <p:nvSpPr>
          <p:cNvPr id="6" name="Text 3"/>
          <p:cNvSpPr/>
          <p:nvPr/>
        </p:nvSpPr>
        <p:spPr>
          <a:xfrm>
            <a:off x="1186339" y="2247900"/>
            <a:ext cx="723542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forráskód optimalizálása és előkészítése a publikáláshoz, beleértve a build folyamat beállítását és a környezeti változók konfigurálását.</a:t>
            </a:r>
            <a:endParaRPr lang="en-US" sz="1600"/>
          </a:p>
        </p:txBody>
      </p:sp>
      <p:sp>
        <p:nvSpPr>
          <p:cNvPr id="7" name="Shape 4"/>
          <p:cNvSpPr/>
          <p:nvPr/>
        </p:nvSpPr>
        <p:spPr>
          <a:xfrm>
            <a:off x="1031677" y="3114318"/>
            <a:ext cx="154662" cy="1436251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495782" y="3114318"/>
            <a:ext cx="415563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Hosting Szolgáltatás Választása</a:t>
            </a:r>
            <a:endParaRPr lang="en-US" sz="2000"/>
          </a:p>
        </p:txBody>
      </p:sp>
      <p:sp>
        <p:nvSpPr>
          <p:cNvPr id="9" name="Text 6"/>
          <p:cNvSpPr/>
          <p:nvPr/>
        </p:nvSpPr>
        <p:spPr>
          <a:xfrm>
            <a:off x="1495782" y="3560445"/>
            <a:ext cx="692598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Vercel platformot választottuk a frontend hostolására, mivel kiváló támogatást nyújt a React alkalmazásokhoz és egyszerű CI/CD folyamatot biztosít.</a:t>
            </a:r>
            <a:endParaRPr lang="en-US" sz="1600"/>
          </a:p>
        </p:txBody>
      </p:sp>
      <p:sp>
        <p:nvSpPr>
          <p:cNvPr id="10" name="Shape 7"/>
          <p:cNvSpPr/>
          <p:nvPr/>
        </p:nvSpPr>
        <p:spPr>
          <a:xfrm>
            <a:off x="1341239" y="4756904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805345" y="4756904"/>
            <a:ext cx="317849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Konfigurálása</a:t>
            </a:r>
            <a:endParaRPr lang="en-US" sz="2000"/>
          </a:p>
        </p:txBody>
      </p:sp>
      <p:sp>
        <p:nvSpPr>
          <p:cNvPr id="12" name="Text 9"/>
          <p:cNvSpPr/>
          <p:nvPr/>
        </p:nvSpPr>
        <p:spPr>
          <a:xfrm>
            <a:off x="1805345" y="5203031"/>
            <a:ext cx="6616422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Supabase production környezetének beállítása, beleértve a biztonsági szabályok és hozzáférési jogosultságok konfigurálását.</a:t>
            </a: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650802" y="6069449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2114907" y="6069449"/>
            <a:ext cx="292917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Folyamatos Integráció</a:t>
            </a:r>
            <a:endParaRPr lang="en-US" sz="2000"/>
          </a:p>
        </p:txBody>
      </p:sp>
      <p:sp>
        <p:nvSpPr>
          <p:cNvPr id="15" name="Text 12"/>
          <p:cNvSpPr/>
          <p:nvPr/>
        </p:nvSpPr>
        <p:spPr>
          <a:xfrm>
            <a:off x="2114907" y="6515576"/>
            <a:ext cx="6306860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GitHub repository összekapcsolása a Vercel platformmal, hogy minden push után automatikusan frissüljön az alkalmazás.</a:t>
            </a:r>
            <a:endParaRPr lang="en-US"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Jövőbeli Tervek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1857256" y="240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Mobilalkalmazás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2892862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 Native alapú mobilalkalmazás fejlesztése iOS és Android platformokra, hogy a felhasználók bárhol hozzáférhessenek a szolgáltatáshoz.</a:t>
            </a:r>
            <a:endParaRPr lang="en-US" sz="17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83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Fizetési Rendszer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9937790" y="307431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Online fizetési lehetőség integrálása, hogy az ügyfelek közvetlenül a platformon keresztül fizethessenek az edzőknek.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Videó Konzultáció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9937790" y="553795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Beépített videóhívás funkció az online edzések és konzultációk lebonyolításához, különösen hasznos a távoli ügyfelek számára.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Analitikai Eszközök</a:t>
            </a:r>
            <a:endParaRPr lang="en-US" sz="2200"/>
          </a:p>
        </p:txBody>
      </p:sp>
      <p:sp>
        <p:nvSpPr>
          <p:cNvPr id="16" name="Text 8"/>
          <p:cNvSpPr/>
          <p:nvPr/>
        </p:nvSpPr>
        <p:spPr>
          <a:xfrm>
            <a:off x="793790" y="5537954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Részletes statisztikák és elemzések az edzők számára, hogy jobban megérthessék ügyfeleik igényeit és optimalizálhassák szolgáltatásaikat.</a:t>
            </a:r>
            <a:endParaRPr lang="en-US" sz="175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B632-093D-7C62-14FA-673B4175F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55FBC9-ECA6-4B1E-0280-C6386EA60FCA}"/>
              </a:ext>
            </a:extLst>
          </p:cNvPr>
          <p:cNvSpPr/>
          <p:nvPr/>
        </p:nvSpPr>
        <p:spPr>
          <a:xfrm>
            <a:off x="4463423" y="3441815"/>
            <a:ext cx="6560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err="1">
                <a:solidFill>
                  <a:srgbClr val="97B8FF"/>
                </a:solidFill>
                <a:latin typeface="Sora Medium"/>
                <a:cs typeface="Sora Medium"/>
              </a:rPr>
              <a:t>Köszönjük</a:t>
            </a:r>
            <a:r>
              <a:rPr lang="en-US" sz="4450" dirty="0">
                <a:solidFill>
                  <a:srgbClr val="97B8FF"/>
                </a:solidFill>
                <a:latin typeface="Sora Medium"/>
                <a:cs typeface="Sora Medium"/>
              </a:rPr>
              <a:t> a </a:t>
            </a:r>
            <a:r>
              <a:rPr lang="en-US" sz="4450" dirty="0" err="1">
                <a:solidFill>
                  <a:srgbClr val="97B8FF"/>
                </a:solidFill>
                <a:latin typeface="Sora Medium"/>
                <a:cs typeface="Sora Medium"/>
              </a:rPr>
              <a:t>figyelmet</a:t>
            </a:r>
            <a:r>
              <a:rPr lang="en-US" sz="4450" dirty="0">
                <a:solidFill>
                  <a:srgbClr val="97B8FF"/>
                </a:solidFill>
                <a:latin typeface="Sora Medium"/>
                <a:cs typeface="Sora Medium"/>
              </a:rPr>
              <a:t>!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59856A4-3852-632C-0333-002123D83928}"/>
              </a:ext>
            </a:extLst>
          </p:cNvPr>
          <p:cNvSpPr/>
          <p:nvPr/>
        </p:nvSpPr>
        <p:spPr>
          <a:xfrm>
            <a:off x="1857256" y="240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 dirty="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418E7C7-6596-A3E0-ECF2-D44E21436E68}"/>
              </a:ext>
            </a:extLst>
          </p:cNvPr>
          <p:cNvSpPr/>
          <p:nvPr/>
        </p:nvSpPr>
        <p:spPr>
          <a:xfrm>
            <a:off x="793790" y="2892862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36CA00C-0CF6-5BD1-7BAA-829A14C087AE}"/>
              </a:ext>
            </a:extLst>
          </p:cNvPr>
          <p:cNvSpPr/>
          <p:nvPr/>
        </p:nvSpPr>
        <p:spPr>
          <a:xfrm>
            <a:off x="9937790" y="2583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FDBBBE6-2751-FA41-B284-DAAAA77CB5D1}"/>
              </a:ext>
            </a:extLst>
          </p:cNvPr>
          <p:cNvSpPr/>
          <p:nvPr/>
        </p:nvSpPr>
        <p:spPr>
          <a:xfrm>
            <a:off x="9937790" y="307431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10653A8-098B-4D1C-20ED-1E37F1C82D8F}"/>
              </a:ext>
            </a:extLst>
          </p:cNvPr>
          <p:cNvSpPr/>
          <p:nvPr/>
        </p:nvSpPr>
        <p:spPr>
          <a:xfrm>
            <a:off x="9937790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1D38CF51-1597-8039-DC6C-D5094B2CEDA7}"/>
              </a:ext>
            </a:extLst>
          </p:cNvPr>
          <p:cNvSpPr/>
          <p:nvPr/>
        </p:nvSpPr>
        <p:spPr>
          <a:xfrm>
            <a:off x="9937790" y="553795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655E44B9-6E79-23C7-8ED5-7E0592B2ECA7}"/>
              </a:ext>
            </a:extLst>
          </p:cNvPr>
          <p:cNvSpPr/>
          <p:nvPr/>
        </p:nvSpPr>
        <p:spPr>
          <a:xfrm>
            <a:off x="1857256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 dirty="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F7DB441-CB30-B4A3-0A0D-5EDFEB17B711}"/>
              </a:ext>
            </a:extLst>
          </p:cNvPr>
          <p:cNvSpPr/>
          <p:nvPr/>
        </p:nvSpPr>
        <p:spPr>
          <a:xfrm>
            <a:off x="240337" y="522513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385629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679"/>
            <a:ext cx="6534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Probléma és Megoldás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104894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1273612" y="240268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205276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Célcsoport</a:t>
            </a:r>
            <a:endParaRPr lang="en-US" sz="2200"/>
          </a:p>
        </p:txBody>
      </p:sp>
      <p:sp>
        <p:nvSpPr>
          <p:cNvPr id="8" name="Text 5"/>
          <p:cNvSpPr/>
          <p:nvPr/>
        </p:nvSpPr>
        <p:spPr>
          <a:xfrm>
            <a:off x="2183011" y="2624852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Személyi edzők, akik szolgáltatásaikat szeretnék bemutatni, és ügyfelek, akik személyre szabott edzést keresnek.</a:t>
            </a:r>
            <a:endParaRPr lang="en-US" sz="1750"/>
          </a:p>
        </p:txBody>
      </p:sp>
      <p:sp>
        <p:nvSpPr>
          <p:cNvPr id="9" name="Shape 6"/>
          <p:cNvSpPr/>
          <p:nvPr/>
        </p:nvSpPr>
        <p:spPr>
          <a:xfrm>
            <a:off x="1273612" y="42993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101941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8301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Probléma</a:t>
            </a:r>
            <a:endParaRPr lang="en-US" sz="2200"/>
          </a:p>
        </p:txBody>
      </p:sp>
      <p:sp>
        <p:nvSpPr>
          <p:cNvPr id="13" name="Text 9"/>
          <p:cNvSpPr/>
          <p:nvPr/>
        </p:nvSpPr>
        <p:spPr>
          <a:xfrm>
            <a:off x="2183011" y="4521517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edzők és ügyfelek közötti kapcsolatteremtés nehézkes, nincs egységes platform a keresésre és időpontfoglalásra.</a:t>
            </a:r>
            <a:endParaRPr lang="en-US" sz="1750"/>
          </a:p>
        </p:txBody>
      </p:sp>
      <p:sp>
        <p:nvSpPr>
          <p:cNvPr id="14" name="Shape 10"/>
          <p:cNvSpPr/>
          <p:nvPr/>
        </p:nvSpPr>
        <p:spPr>
          <a:xfrm>
            <a:off x="1273612" y="619601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5" name="Shape 11"/>
          <p:cNvSpPr/>
          <p:nvPr/>
        </p:nvSpPr>
        <p:spPr>
          <a:xfrm>
            <a:off x="79379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998607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1830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Megoldás</a:t>
            </a:r>
            <a:endParaRPr lang="en-US" sz="2200"/>
          </a:p>
        </p:txBody>
      </p:sp>
      <p:sp>
        <p:nvSpPr>
          <p:cNvPr id="18" name="Text 13"/>
          <p:cNvSpPr/>
          <p:nvPr/>
        </p:nvSpPr>
        <p:spPr>
          <a:xfrm>
            <a:off x="2183011" y="6418183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FitConnect platform, ahol az edzők részletes profilt hozhatnak létre, az ügyfelek pedig szűrők segítségével kereshetnek és foglalhatnak időpontot.</a:t>
            </a:r>
            <a:endParaRPr lang="en-US" sz="1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10245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Felhasznált Szoftverek és Ismeretek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6" y="6035635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31" y="4447461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745" y="4447461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920" y="6035635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78919" y="2901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/>
          </a:p>
        </p:txBody>
      </p:sp>
      <p:sp>
        <p:nvSpPr>
          <p:cNvPr id="12" name="Text 2"/>
          <p:cNvSpPr/>
          <p:nvPr/>
        </p:nvSpPr>
        <p:spPr>
          <a:xfrm>
            <a:off x="793790" y="3392091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 18.3.1, TypeScript, Vite, Tailwind CSS, Shadcn/ui, Lucide-react</a:t>
            </a:r>
            <a:endParaRPr lang="en-US" sz="1750"/>
          </a:p>
        </p:txBody>
      </p:sp>
      <p:sp>
        <p:nvSpPr>
          <p:cNvPr id="13" name="Text 3"/>
          <p:cNvSpPr/>
          <p:nvPr/>
        </p:nvSpPr>
        <p:spPr>
          <a:xfrm>
            <a:off x="4224576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2200"/>
          </a:p>
        </p:txBody>
      </p:sp>
      <p:sp>
        <p:nvSpPr>
          <p:cNvPr id="14" name="Text 4"/>
          <p:cNvSpPr/>
          <p:nvPr/>
        </p:nvSpPr>
        <p:spPr>
          <a:xfrm>
            <a:off x="4139446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Node.js, npm, PostgreSQL, Supabase</a:t>
            </a:r>
            <a:endParaRPr lang="en-US" sz="1750"/>
          </a:p>
        </p:txBody>
      </p:sp>
      <p:sp>
        <p:nvSpPr>
          <p:cNvPr id="15" name="Text 5"/>
          <p:cNvSpPr/>
          <p:nvPr/>
        </p:nvSpPr>
        <p:spPr>
          <a:xfrm>
            <a:off x="7570351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Verziókezelés</a:t>
            </a:r>
            <a:endParaRPr lang="en-US" sz="2200"/>
          </a:p>
        </p:txBody>
      </p:sp>
      <p:sp>
        <p:nvSpPr>
          <p:cNvPr id="16" name="Text 6"/>
          <p:cNvSpPr/>
          <p:nvPr/>
        </p:nvSpPr>
        <p:spPr>
          <a:xfrm>
            <a:off x="7485221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Git, GitHub a közös munkához</a:t>
            </a:r>
            <a:endParaRPr lang="en-US" sz="1750"/>
          </a:p>
        </p:txBody>
      </p:sp>
      <p:sp>
        <p:nvSpPr>
          <p:cNvPr id="17" name="Text 7"/>
          <p:cNvSpPr/>
          <p:nvPr/>
        </p:nvSpPr>
        <p:spPr>
          <a:xfrm>
            <a:off x="10916126" y="326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Támogatás</a:t>
            </a:r>
            <a:endParaRPr lang="en-US" sz="2200"/>
          </a:p>
        </p:txBody>
      </p:sp>
      <p:sp>
        <p:nvSpPr>
          <p:cNvPr id="18" name="Text 8"/>
          <p:cNvSpPr/>
          <p:nvPr/>
        </p:nvSpPr>
        <p:spPr>
          <a:xfrm>
            <a:off x="10830997" y="375499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ChatGPT segítség a fejlesztési folyamatokban</a:t>
            </a: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4483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 Program Funkciói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075" y="1785699"/>
            <a:ext cx="6408896" cy="1667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19651" y="2060401"/>
            <a:ext cx="2989026" cy="305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Landing </a:t>
            </a:r>
            <a:r>
              <a:rPr lang="en-US" sz="2200" dirty="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oldal</a:t>
            </a:r>
            <a:r>
              <a:rPr lang="en-US" sz="2200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(Chen)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19651" y="2502218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Bemutatja a platformot, kiemeli előnyeit, és gyors keresést kínál az edzők között.</a:t>
            </a:r>
            <a:endParaRPr lang="en-US" sz="1750"/>
          </a:p>
        </p:txBody>
      </p:sp>
      <p:sp>
        <p:nvSpPr>
          <p:cNvPr id="9" name="Shape 7"/>
          <p:cNvSpPr/>
          <p:nvPr/>
        </p:nvSpPr>
        <p:spPr>
          <a:xfrm>
            <a:off x="793075" y="3680222"/>
            <a:ext cx="6408896" cy="2030373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1019651" y="3906798"/>
            <a:ext cx="3650763" cy="36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Foglalási</a:t>
            </a:r>
            <a:r>
              <a:rPr lang="en-US" sz="2200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dirty="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rendszer</a:t>
            </a:r>
            <a:r>
              <a:rPr lang="en-US" sz="2200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(Dávid)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19651" y="4396740"/>
            <a:ext cx="5955744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Naptár alapú időpontfoglalás beépített visszaigazolással, az edzők és ügyfelek számára is átlátható módon.</a:t>
            </a:r>
            <a:endParaRPr lang="en-US" sz="1750"/>
          </a:p>
        </p:txBody>
      </p:sp>
      <p:sp>
        <p:nvSpPr>
          <p:cNvPr id="15" name="Shape 13"/>
          <p:cNvSpPr/>
          <p:nvPr/>
        </p:nvSpPr>
        <p:spPr>
          <a:xfrm>
            <a:off x="793075" y="5937171"/>
            <a:ext cx="6408896" cy="1667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1019651" y="6163747"/>
            <a:ext cx="4192183" cy="269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Üzenetküldő</a:t>
            </a:r>
            <a:r>
              <a:rPr lang="en-US" sz="2200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dirty="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portál</a:t>
            </a:r>
            <a:r>
              <a:rPr lang="en-US" sz="2200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(Dávid</a:t>
            </a:r>
            <a:r>
              <a:rPr lang="en-US" sz="2200" dirty="0">
                <a:solidFill>
                  <a:srgbClr val="E0D6DE"/>
                </a:solidFill>
                <a:latin typeface="Sora Medium"/>
                <a:ea typeface="Calibri"/>
                <a:cs typeface="Sora Medium"/>
              </a:rPr>
              <a:t>)</a:t>
            </a:r>
          </a:p>
        </p:txBody>
      </p:sp>
      <p:sp>
        <p:nvSpPr>
          <p:cNvPr id="17" name="Text 15"/>
          <p:cNvSpPr/>
          <p:nvPr/>
        </p:nvSpPr>
        <p:spPr>
          <a:xfrm>
            <a:off x="1019651" y="6653689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Privát beszélgetések edzők és klienseik között, hatékony kommunikáció biztosítása.</a:t>
            </a:r>
            <a:endParaRPr lang="en-US" sz="175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DB14E1-FF45-478F-9615-D8A234A8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824" y="375549"/>
            <a:ext cx="5059680" cy="24066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01E8A8-33DF-FD1F-9039-E73DDDB1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824" y="5399198"/>
            <a:ext cx="5096256" cy="24543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8B05B8-9604-4B3F-6B7F-CEF45700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824" y="2974943"/>
            <a:ext cx="5096256" cy="22675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92D5D-A909-36C2-8171-EFFAB435D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07E26D-59A4-659C-9081-49EA682801B0}"/>
              </a:ext>
            </a:extLst>
          </p:cNvPr>
          <p:cNvSpPr/>
          <p:nvPr/>
        </p:nvSpPr>
        <p:spPr>
          <a:xfrm>
            <a:off x="793075" y="624483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 Program Funkciói</a:t>
            </a:r>
            <a:endParaRPr lang="en-US" sz="445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772782-D31C-4E6C-A7E9-A0965CF6A5EA}"/>
              </a:ext>
            </a:extLst>
          </p:cNvPr>
          <p:cNvGrpSpPr/>
          <p:nvPr/>
        </p:nvGrpSpPr>
        <p:grpSpPr>
          <a:xfrm>
            <a:off x="796100" y="1907619"/>
            <a:ext cx="6408896" cy="1667947"/>
            <a:chOff x="796100" y="1907619"/>
            <a:chExt cx="6408896" cy="1667947"/>
          </a:xfrm>
        </p:grpSpPr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69C9A3AA-6F87-B096-EBF4-72D91E9D55A9}"/>
                </a:ext>
              </a:extLst>
            </p:cNvPr>
            <p:cNvSpPr/>
            <p:nvPr/>
          </p:nvSpPr>
          <p:spPr>
            <a:xfrm>
              <a:off x="796100" y="1907619"/>
              <a:ext cx="6408896" cy="1667947"/>
            </a:xfrm>
            <a:prstGeom prst="roundRect">
              <a:avLst>
                <a:gd name="adj" fmla="val 2038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00ACEA69-3B76-4B8C-2C7D-0515DE5DAAD9}"/>
                </a:ext>
              </a:extLst>
            </p:cNvPr>
            <p:cNvSpPr/>
            <p:nvPr/>
          </p:nvSpPr>
          <p:spPr>
            <a:xfrm>
              <a:off x="1022675" y="2062006"/>
              <a:ext cx="3289816" cy="4261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750"/>
                </a:lnSpc>
              </a:pPr>
              <a:r>
                <a:rPr lang="en-US" sz="2200" dirty="0" err="1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Edzők</a:t>
              </a:r>
              <a:r>
                <a:rPr lang="en-US" sz="2200" dirty="0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 </a:t>
              </a:r>
              <a:r>
                <a:rPr lang="en-US" sz="2200" dirty="0" err="1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kezelése</a:t>
              </a:r>
              <a:r>
                <a:rPr lang="en-US" sz="2200" dirty="0">
                  <a:solidFill>
                    <a:srgbClr val="E0D6DE"/>
                  </a:solidFill>
                  <a:latin typeface="Sora Medium"/>
                  <a:ea typeface="Calibri"/>
                  <a:cs typeface="Sora Medium"/>
                </a:rPr>
                <a:t> (Chen)</a:t>
              </a:r>
            </a:p>
          </p:txBody>
        </p:sp>
        <p:sp>
          <p:nvSpPr>
            <p:cNvPr id="12" name="Text 6">
              <a:extLst>
                <a:ext uri="{FF2B5EF4-FFF2-40B4-BE49-F238E27FC236}">
                  <a16:creationId xmlns:a16="http://schemas.microsoft.com/office/drawing/2014/main" id="{2F02AF0A-8BF0-2018-AD20-7E3CAB44F8A4}"/>
                </a:ext>
              </a:extLst>
            </p:cNvPr>
            <p:cNvSpPr/>
            <p:nvPr/>
          </p:nvSpPr>
          <p:spPr>
            <a:xfrm>
              <a:off x="1022675" y="2624138"/>
              <a:ext cx="5955744" cy="7248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Edzői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profilok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létrehozása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és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kezelése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, </a:t>
              </a: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keresési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és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szűrési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funkciók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(</a:t>
              </a: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helyszín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, </a:t>
              </a: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szakterület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, </a:t>
              </a:r>
              <a:r>
                <a:rPr lang="en-US" sz="1750" dirty="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ár</a:t>
              </a:r>
              <a:r>
                <a:rPr lang="en-US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).</a:t>
              </a:r>
              <a:endParaRPr lang="en-US" sz="1750" dirty="0"/>
            </a:p>
          </p:txBody>
        </p:sp>
      </p:grpSp>
      <p:sp>
        <p:nvSpPr>
          <p:cNvPr id="13" name="Shape 10">
            <a:extLst>
              <a:ext uri="{FF2B5EF4-FFF2-40B4-BE49-F238E27FC236}">
                <a16:creationId xmlns:a16="http://schemas.microsoft.com/office/drawing/2014/main" id="{FAC98789-614B-939D-437D-653EC0806DC4}"/>
              </a:ext>
            </a:extLst>
          </p:cNvPr>
          <p:cNvSpPr/>
          <p:nvPr/>
        </p:nvSpPr>
        <p:spPr>
          <a:xfrm>
            <a:off x="796100" y="3802142"/>
            <a:ext cx="6408896" cy="2030373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49D1DE-6EE8-972A-1EFD-5A21B28267D2}"/>
              </a:ext>
            </a:extLst>
          </p:cNvPr>
          <p:cNvSpPr/>
          <p:nvPr/>
        </p:nvSpPr>
        <p:spPr>
          <a:xfrm>
            <a:off x="1022675" y="4028718"/>
            <a:ext cx="3458258" cy="293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Közösségi</a:t>
            </a:r>
            <a:r>
              <a:rPr lang="en-US" sz="2200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dirty="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oldal</a:t>
            </a:r>
            <a:r>
              <a:rPr lang="en-US" sz="2200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(Chen)</a:t>
            </a:r>
            <a:endParaRPr lang="en-US" sz="2200" dirty="0" err="1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A5746AA0-5041-0BD3-37F0-45462187C6D0}"/>
              </a:ext>
            </a:extLst>
          </p:cNvPr>
          <p:cNvSpPr/>
          <p:nvPr/>
        </p:nvSpPr>
        <p:spPr>
          <a:xfrm>
            <a:off x="1022675" y="4518660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Felület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ahol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edzők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felhasználók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ismerkedhetnek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meg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egymással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posztokat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oszthatnak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meg.</a:t>
            </a:r>
            <a:endParaRPr lang="en-US" sz="17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8A08DCD3-9E4B-98A4-7265-7C25882DB348}"/>
              </a:ext>
            </a:extLst>
          </p:cNvPr>
          <p:cNvSpPr/>
          <p:nvPr/>
        </p:nvSpPr>
        <p:spPr>
          <a:xfrm>
            <a:off x="796100" y="6059091"/>
            <a:ext cx="6408896" cy="1667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6194C727-4ABE-BD1A-1B1D-E2ACE0338CA3}"/>
              </a:ext>
            </a:extLst>
          </p:cNvPr>
          <p:cNvSpPr/>
          <p:nvPr/>
        </p:nvSpPr>
        <p:spPr>
          <a:xfrm>
            <a:off x="1022675" y="6285667"/>
            <a:ext cx="3458258" cy="34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dirty="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Felhasználói</a:t>
            </a:r>
            <a:r>
              <a:rPr lang="en-US" sz="2200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dirty="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fiók</a:t>
            </a:r>
            <a:r>
              <a:rPr lang="en-US" sz="2200" dirty="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(Dávid)</a:t>
            </a:r>
            <a:endParaRPr lang="en-US" sz="2200" dirty="0" err="1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18629256-949F-690B-C1DC-6A07ACCA408E}"/>
              </a:ext>
            </a:extLst>
          </p:cNvPr>
          <p:cNvSpPr/>
          <p:nvPr/>
        </p:nvSpPr>
        <p:spPr>
          <a:xfrm>
            <a:off x="1022675" y="6775609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Edzők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ügyfelek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számára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külön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kezelőfelület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személyes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adatok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beállítások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módosításához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44D9DE-EBF1-EF67-2760-957473AE3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472" y="785920"/>
            <a:ext cx="4620768" cy="22320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653E69-4144-54F7-8445-904881EB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472" y="3188366"/>
            <a:ext cx="4620768" cy="2267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9AC4E3-B2C2-D1C4-6E81-F5F7CC503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472" y="5629566"/>
            <a:ext cx="4620768" cy="22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8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9702" y="552569"/>
            <a:ext cx="5734050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Fájlszerkezet</a:t>
            </a:r>
            <a:endParaRPr lang="en-US" sz="3950"/>
          </a:p>
        </p:txBody>
      </p:sp>
      <p:sp>
        <p:nvSpPr>
          <p:cNvPr id="4" name="Shape 1"/>
          <p:cNvSpPr/>
          <p:nvPr/>
        </p:nvSpPr>
        <p:spPr>
          <a:xfrm>
            <a:off x="6415683" y="1481971"/>
            <a:ext cx="22860" cy="61975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618863" y="1922502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189643" y="1707952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50" y="1745575"/>
            <a:ext cx="301347" cy="3767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0570" y="1682829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</a:t>
            </a:r>
            <a:endParaRPr lang="en-US" sz="1950"/>
          </a:p>
        </p:txBody>
      </p:sp>
      <p:sp>
        <p:nvSpPr>
          <p:cNvPr id="9" name="Text 5"/>
          <p:cNvSpPr/>
          <p:nvPr/>
        </p:nvSpPr>
        <p:spPr>
          <a:xfrm>
            <a:off x="7420570" y="2117288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forráskód fő mappája, amely tartalmazza az összes komponenst, stílusokat és logikát.</a:t>
            </a:r>
            <a:endParaRPr lang="en-US" sz="1550"/>
          </a:p>
        </p:txBody>
      </p:sp>
      <p:sp>
        <p:nvSpPr>
          <p:cNvPr id="10" name="Shape 6"/>
          <p:cNvSpPr/>
          <p:nvPr/>
        </p:nvSpPr>
        <p:spPr>
          <a:xfrm>
            <a:off x="6618863" y="3602474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</p:sp>
      <p:sp>
        <p:nvSpPr>
          <p:cNvPr id="11" name="Shape 7"/>
          <p:cNvSpPr/>
          <p:nvPr/>
        </p:nvSpPr>
        <p:spPr>
          <a:xfrm>
            <a:off x="6189643" y="3387923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950" y="3425547"/>
            <a:ext cx="301347" cy="376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20570" y="3362801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src/components/</a:t>
            </a:r>
            <a:endParaRPr lang="en-US" sz="1950"/>
          </a:p>
        </p:txBody>
      </p:sp>
      <p:sp>
        <p:nvSpPr>
          <p:cNvPr id="14" name="Text 9"/>
          <p:cNvSpPr/>
          <p:nvPr/>
        </p:nvSpPr>
        <p:spPr>
          <a:xfrm>
            <a:off x="7420570" y="3797260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Újrafelhasználható React komponensek, mint a CoachCard, BookingForm, Navigation.</a:t>
            </a:r>
            <a:endParaRPr lang="en-US" sz="1550"/>
          </a:p>
        </p:txBody>
      </p:sp>
      <p:sp>
        <p:nvSpPr>
          <p:cNvPr id="15" name="Shape 10"/>
          <p:cNvSpPr/>
          <p:nvPr/>
        </p:nvSpPr>
        <p:spPr>
          <a:xfrm>
            <a:off x="6618863" y="5282446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</p:sp>
      <p:sp>
        <p:nvSpPr>
          <p:cNvPr id="16" name="Shape 11"/>
          <p:cNvSpPr/>
          <p:nvPr/>
        </p:nvSpPr>
        <p:spPr>
          <a:xfrm>
            <a:off x="6189643" y="5067895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950" y="5105519"/>
            <a:ext cx="301347" cy="37671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0570" y="5042773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src/pages/</a:t>
            </a:r>
            <a:endParaRPr lang="en-US" sz="1950"/>
          </a:p>
        </p:txBody>
      </p:sp>
      <p:sp>
        <p:nvSpPr>
          <p:cNvPr id="19" name="Text 13"/>
          <p:cNvSpPr/>
          <p:nvPr/>
        </p:nvSpPr>
        <p:spPr>
          <a:xfrm>
            <a:off x="7420570" y="5477232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alkalmazás különböző oldalai, mint a Home, CoachProfile, Booking, Community.</a:t>
            </a:r>
            <a:endParaRPr lang="en-US" sz="1550"/>
          </a:p>
        </p:txBody>
      </p:sp>
      <p:sp>
        <p:nvSpPr>
          <p:cNvPr id="20" name="Shape 14"/>
          <p:cNvSpPr/>
          <p:nvPr/>
        </p:nvSpPr>
        <p:spPr>
          <a:xfrm>
            <a:off x="6618863" y="6962418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</p:sp>
      <p:sp>
        <p:nvSpPr>
          <p:cNvPr id="21" name="Shape 15"/>
          <p:cNvSpPr/>
          <p:nvPr/>
        </p:nvSpPr>
        <p:spPr>
          <a:xfrm>
            <a:off x="6189643" y="6747867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950" y="6785491"/>
            <a:ext cx="301347" cy="37671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420570" y="6722745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src/hooks/</a:t>
            </a:r>
            <a:endParaRPr lang="en-US" sz="1950"/>
          </a:p>
        </p:txBody>
      </p:sp>
      <p:sp>
        <p:nvSpPr>
          <p:cNvPr id="24" name="Text 17"/>
          <p:cNvSpPr/>
          <p:nvPr/>
        </p:nvSpPr>
        <p:spPr>
          <a:xfrm>
            <a:off x="7420570" y="7157204"/>
            <a:ext cx="650652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Egyedi React hook-ok a state kezeléshez és adatlekéréshez.</a:t>
            </a:r>
            <a:endParaRPr lang="en-US" sz="15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5197D73-75F6-4E17-7DDF-1499C545B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416" y="251460"/>
            <a:ext cx="3531489" cy="77388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Felépítés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40434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177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Réteg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3194328" y="2667476"/>
            <a:ext cx="5963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frontend és adatbázis közötti kommunikációt biztosítja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3824645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Kontrollerek</a:t>
            </a:r>
            <a:endParaRPr lang="en-US" sz="2200"/>
          </a:p>
        </p:txBody>
      </p:sp>
      <p:sp>
        <p:nvSpPr>
          <p:cNvPr id="11" name="Text 7"/>
          <p:cNvSpPr/>
          <p:nvPr/>
        </p:nvSpPr>
        <p:spPr>
          <a:xfrm>
            <a:off x="5368171" y="4087773"/>
            <a:ext cx="5112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üzleti logikát kezelik, feldolgozzák a kéréseket</a:t>
            </a:r>
            <a:endParaRPr lang="en-US" sz="1750"/>
          </a:p>
        </p:txBody>
      </p:sp>
      <p:sp>
        <p:nvSpPr>
          <p:cNvPr id="12" name="Shape 8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790837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244941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017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Réteg</a:t>
            </a:r>
            <a:endParaRPr lang="en-US" sz="2200"/>
          </a:p>
        </p:txBody>
      </p:sp>
      <p:sp>
        <p:nvSpPr>
          <p:cNvPr id="16" name="Text 11"/>
          <p:cNvSpPr/>
          <p:nvPr/>
        </p:nvSpPr>
        <p:spPr>
          <a:xfrm>
            <a:off x="7542014" y="5508069"/>
            <a:ext cx="47891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PostgreSQL adatbázis a Supabase platformon</a:t>
            </a:r>
            <a:endParaRPr lang="en-US" sz="1750"/>
          </a:p>
        </p:txBody>
      </p:sp>
      <p:sp>
        <p:nvSpPr>
          <p:cNvPr id="17" name="Text 12"/>
          <p:cNvSpPr/>
          <p:nvPr/>
        </p:nvSpPr>
        <p:spPr>
          <a:xfrm>
            <a:off x="793790" y="635293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backend rendszer a Supabase szolgáltatásra épül, amely leegyszerűsíti az adatbázis-kezelést és az autentikációt. A kontrollerek felelősek az üzleti logika végrehajtásáért, míg az API réteg biztosítja a kommunikációt a frontend és az adatbázis között. Ez a struktúra lehetővé teszi a hatékony adatkezelést és a skálázhatóságot.</a:t>
            </a:r>
            <a:endParaRPr lang="en-US" sz="17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05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Séma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1982510" y="5422702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Felhasználói Adatok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1982510" y="5913120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auth.users tábla tárolja az azonosításhoz szükséges adatokat, míg a profiles tábla a részletes személyes információkat tartalmazza.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9671566" y="5411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Edzői Adatok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9671566" y="5855970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trainers tábla az edzők szakmai információit tárolja, kapcsolódva a specializations, languages, education_types és certifications táblákhoz.</a:t>
            </a:r>
            <a:endParaRPr lang="en-US" sz="17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4A97B7-AFB7-5241-7A96-0F73BB13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1722120"/>
            <a:ext cx="5101590" cy="3299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FE1233-4910-4500-26D9-CA4517584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95" y="360998"/>
            <a:ext cx="6438900" cy="46615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0B9A6-53FB-F32A-E204-F245A354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1F6331-514B-8B69-7D51-7691A9110882}"/>
              </a:ext>
            </a:extLst>
          </p:cNvPr>
          <p:cNvSpPr/>
          <p:nvPr/>
        </p:nvSpPr>
        <p:spPr>
          <a:xfrm>
            <a:off x="793790" y="7705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Séma</a:t>
            </a:r>
            <a:endParaRPr lang="en-US" sz="445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47AE594-4BEA-7314-090D-811D5838578E}"/>
              </a:ext>
            </a:extLst>
          </p:cNvPr>
          <p:cNvSpPr/>
          <p:nvPr/>
        </p:nvSpPr>
        <p:spPr>
          <a:xfrm>
            <a:off x="793790" y="4073962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EFA7390-EA9A-E761-DCE4-7B360AB6A97E}"/>
              </a:ext>
            </a:extLst>
          </p:cNvPr>
          <p:cNvSpPr/>
          <p:nvPr/>
        </p:nvSpPr>
        <p:spPr>
          <a:xfrm>
            <a:off x="736640" y="5547360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1C0EBEF-469F-4521-8C56-28551105B115}"/>
              </a:ext>
            </a:extLst>
          </p:cNvPr>
          <p:cNvSpPr/>
          <p:nvPr/>
        </p:nvSpPr>
        <p:spPr>
          <a:xfrm>
            <a:off x="1339096" y="59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1B7EE07-56F7-5181-063D-1E39AFA069D4}"/>
              </a:ext>
            </a:extLst>
          </p:cNvPr>
          <p:cNvSpPr/>
          <p:nvPr/>
        </p:nvSpPr>
        <p:spPr>
          <a:xfrm>
            <a:off x="9486280" y="906780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F5E77B3-5858-DB0B-126D-0812DC1B1F68}"/>
              </a:ext>
            </a:extLst>
          </p:cNvPr>
          <p:cNvSpPr/>
          <p:nvPr/>
        </p:nvSpPr>
        <p:spPr>
          <a:xfrm>
            <a:off x="3530441" y="1719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DC63F31-607B-B9A1-E9C8-D484A20935D1}"/>
              </a:ext>
            </a:extLst>
          </p:cNvPr>
          <p:cNvSpPr/>
          <p:nvPr/>
        </p:nvSpPr>
        <p:spPr>
          <a:xfrm>
            <a:off x="7043103" y="1443990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6DBAA67D-A337-F968-B09A-3A652928E09E}"/>
              </a:ext>
            </a:extLst>
          </p:cNvPr>
          <p:cNvSpPr/>
          <p:nvPr/>
        </p:nvSpPr>
        <p:spPr>
          <a:xfrm>
            <a:off x="6599490" y="217658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3957977-5DF8-6019-BAAA-02A15988860E}"/>
              </a:ext>
            </a:extLst>
          </p:cNvPr>
          <p:cNvSpPr/>
          <p:nvPr/>
        </p:nvSpPr>
        <p:spPr>
          <a:xfrm>
            <a:off x="10371390" y="906780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8D55D04A-4E5C-AD8D-7EE7-14D92F6CE92F}"/>
              </a:ext>
            </a:extLst>
          </p:cNvPr>
          <p:cNvSpPr/>
          <p:nvPr/>
        </p:nvSpPr>
        <p:spPr>
          <a:xfrm>
            <a:off x="1335881" y="5411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Foglalási Rendszer</a:t>
            </a:r>
            <a:endParaRPr lang="en-US" sz="220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1DD6D57D-4B71-76C0-0679-29C9F8D7DEE7}"/>
              </a:ext>
            </a:extLst>
          </p:cNvPr>
          <p:cNvSpPr/>
          <p:nvPr/>
        </p:nvSpPr>
        <p:spPr>
          <a:xfrm>
            <a:off x="1335881" y="5901690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bookings tábla kezeli az időpontfoglalásokat, összekapcsolva az edzőket és ügyfeleket, tárolva a foglalás részleteit.</a:t>
            </a:r>
            <a:endParaRPr lang="en-US" sz="1750"/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DB485BB7-DDEA-FB92-E991-D4473DE1E869}"/>
              </a:ext>
            </a:extLst>
          </p:cNvPr>
          <p:cNvSpPr/>
          <p:nvPr/>
        </p:nvSpPr>
        <p:spPr>
          <a:xfrm>
            <a:off x="9274110" y="482834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Közösségi Interakciók</a:t>
            </a:r>
            <a:endParaRPr lang="en-US" sz="2200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E3466C95-00C0-B7E9-7E25-9543CEF20AA6}"/>
              </a:ext>
            </a:extLst>
          </p:cNvPr>
          <p:cNvSpPr/>
          <p:nvPr/>
        </p:nvSpPr>
        <p:spPr>
          <a:xfrm>
            <a:off x="9274110" y="5673090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posts, comments és likes táblák biztosítják a közösségi funkciók adatmodelljét, lehetővé téve a tartalmak megosztását és az interakciókat.</a:t>
            </a:r>
            <a:endParaRPr lang="en-US" sz="175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E8079E-6CF2-AA2E-7442-D90AFFD7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8" y="1724978"/>
            <a:ext cx="5701665" cy="352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86643-BD96-5DE1-694B-68DBFC04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668" y="803107"/>
            <a:ext cx="4044115" cy="3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89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344</cp:revision>
  <dcterms:created xsi:type="dcterms:W3CDTF">2025-04-11T08:18:05Z</dcterms:created>
  <dcterms:modified xsi:type="dcterms:W3CDTF">2025-04-21T00:10:22Z</dcterms:modified>
</cp:coreProperties>
</file>